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9"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0"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1"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2"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3"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4"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altLang="zh-CN" smtClean="0"/>
              <a:t>Click to edit Master title style</a:t>
            </a:r>
            <a:endParaRPr lang="en-US" dirty="0"/>
          </a:p>
        </p:txBody>
      </p:sp>
      <p:sp>
        <p:nvSpPr>
          <p:cNvPr id="1048639"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0"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1" name="Footer Placeholder 4"/>
          <p:cNvSpPr>
            <a:spLocks noGrp="1"/>
          </p:cNvSpPr>
          <p:nvPr>
            <p:ph type="ftr" sz="quarter" idx="11"/>
          </p:nvPr>
        </p:nvSpPr>
        <p:spPr/>
        <p:txBody>
          <a:bodyPr/>
          <a:lstStyle/>
          <a:p>
            <a:endParaRPr lang="zh-CN" altLang="en-US"/>
          </a:p>
        </p:txBody>
      </p:sp>
      <p:sp>
        <p:nvSpPr>
          <p:cNvPr id="104864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9"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20"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1"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2" name="Footer Placeholder 4"/>
          <p:cNvSpPr>
            <a:spLocks noGrp="1"/>
          </p:cNvSpPr>
          <p:nvPr>
            <p:ph type="ftr" sz="quarter" idx="11"/>
          </p:nvPr>
        </p:nvSpPr>
        <p:spPr/>
        <p:txBody>
          <a:bodyPr/>
          <a:lstStyle/>
          <a:p>
            <a:endParaRPr lang="zh-CN" altLang="en-US"/>
          </a:p>
        </p:txBody>
      </p:sp>
      <p:sp>
        <p:nvSpPr>
          <p:cNvPr id="104862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altLang="zh-CN" smtClean="0"/>
              <a:t>Click to edit Master title style</a:t>
            </a:r>
            <a:endParaRPr lang="en-US" dirty="0"/>
          </a:p>
        </p:txBody>
      </p:sp>
      <p:sp>
        <p:nvSpPr>
          <p:cNvPr id="1048590"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1"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92" name="Footer Placeholder 4"/>
          <p:cNvSpPr>
            <a:spLocks noGrp="1"/>
          </p:cNvSpPr>
          <p:nvPr>
            <p:ph type="ftr" sz="quarter" idx="11"/>
          </p:nvPr>
        </p:nvSpPr>
        <p:spPr/>
        <p:txBody>
          <a:bodyPr/>
          <a:lstStyle/>
          <a:p>
            <a:endParaRPr lang="zh-CN" altLang="en-US"/>
          </a:p>
        </p:txBody>
      </p:sp>
      <p:sp>
        <p:nvSpPr>
          <p:cNvPr id="104859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3"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3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35"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6" name="Footer Placeholder 4"/>
          <p:cNvSpPr>
            <a:spLocks noGrp="1"/>
          </p:cNvSpPr>
          <p:nvPr>
            <p:ph type="ftr" sz="quarter" idx="11"/>
          </p:nvPr>
        </p:nvSpPr>
        <p:spPr/>
        <p:txBody>
          <a:bodyPr/>
          <a:lstStyle/>
          <a:p>
            <a:endParaRPr lang="zh-CN" altLang="en-US"/>
          </a:p>
        </p:txBody>
      </p:sp>
      <p:sp>
        <p:nvSpPr>
          <p:cNvPr id="1048637"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altLang="zh-CN" smtClean="0"/>
              <a:t>Click to edit Master title style</a:t>
            </a:r>
            <a:endParaRPr lang="en-US" dirty="0"/>
          </a:p>
        </p:txBody>
      </p:sp>
      <p:sp>
        <p:nvSpPr>
          <p:cNvPr id="1048602"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3"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4"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05" name="Footer Placeholder 5"/>
          <p:cNvSpPr>
            <a:spLocks noGrp="1"/>
          </p:cNvSpPr>
          <p:nvPr>
            <p:ph type="ftr" sz="quarter" idx="11"/>
          </p:nvPr>
        </p:nvSpPr>
        <p:spPr/>
        <p:txBody>
          <a:bodyPr/>
          <a:lstStyle/>
          <a:p>
            <a:endParaRPr lang="zh-CN" altLang="en-US"/>
          </a:p>
        </p:txBody>
      </p:sp>
      <p:sp>
        <p:nvSpPr>
          <p:cNvPr id="1048606"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07"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08"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09"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0"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11"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2" name="Date Placeholder 6"/>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3" name="Footer Placeholder 7"/>
          <p:cNvSpPr>
            <a:spLocks noGrp="1"/>
          </p:cNvSpPr>
          <p:nvPr>
            <p:ph type="ftr" sz="quarter" idx="11"/>
          </p:nvPr>
        </p:nvSpPr>
        <p:spPr/>
        <p:txBody>
          <a:bodyPr/>
          <a:lstStyle/>
          <a:p>
            <a:endParaRPr lang="zh-CN" altLang="en-US"/>
          </a:p>
        </p:txBody>
      </p:sp>
      <p:sp>
        <p:nvSpPr>
          <p:cNvPr id="1048614"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altLang="zh-CN" smtClean="0"/>
              <a:t>Click to edit Master title style</a:t>
            </a:r>
            <a:endParaRPr lang="en-US" dirty="0"/>
          </a:p>
        </p:txBody>
      </p:sp>
      <p:sp>
        <p:nvSpPr>
          <p:cNvPr id="1048616" name="Date Placeholder 2"/>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7" name="Footer Placeholder 3"/>
          <p:cNvSpPr>
            <a:spLocks noGrp="1"/>
          </p:cNvSpPr>
          <p:nvPr>
            <p:ph type="ftr" sz="quarter" idx="11"/>
          </p:nvPr>
        </p:nvSpPr>
        <p:spPr/>
        <p:txBody>
          <a:bodyPr/>
          <a:lstStyle/>
          <a:p>
            <a:endParaRPr lang="zh-CN" altLang="en-US"/>
          </a:p>
        </p:txBody>
      </p:sp>
      <p:sp>
        <p:nvSpPr>
          <p:cNvPr id="1048618"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24" name="Date Placeholder 1"/>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5" name="Footer Placeholder 2"/>
          <p:cNvSpPr>
            <a:spLocks noGrp="1"/>
          </p:cNvSpPr>
          <p:nvPr>
            <p:ph type="ftr" sz="quarter" idx="11"/>
          </p:nvPr>
        </p:nvSpPr>
        <p:spPr/>
        <p:txBody>
          <a:bodyPr/>
          <a:lstStyle/>
          <a:p>
            <a:endParaRPr lang="zh-CN" altLang="en-US"/>
          </a:p>
        </p:txBody>
      </p:sp>
      <p:sp>
        <p:nvSpPr>
          <p:cNvPr id="1048626"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3"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4"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5"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6"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7" name="Footer Placeholder 5"/>
          <p:cNvSpPr>
            <a:spLocks noGrp="1"/>
          </p:cNvSpPr>
          <p:nvPr>
            <p:ph type="ftr" sz="quarter" idx="11"/>
          </p:nvPr>
        </p:nvSpPr>
        <p:spPr/>
        <p:txBody>
          <a:bodyPr/>
          <a:lstStyle/>
          <a:p>
            <a:endParaRPr lang="zh-CN" altLang="en-US"/>
          </a:p>
        </p:txBody>
      </p:sp>
      <p:sp>
        <p:nvSpPr>
          <p:cNvPr id="1048648"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7"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28"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2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30"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1" name="Footer Placeholder 5"/>
          <p:cNvSpPr>
            <a:spLocks noGrp="1"/>
          </p:cNvSpPr>
          <p:nvPr>
            <p:ph type="ftr" sz="quarter" idx="11"/>
          </p:nvPr>
        </p:nvSpPr>
        <p:spPr/>
        <p:txBody>
          <a:bodyPr/>
          <a:lstStyle/>
          <a:p>
            <a:endParaRPr lang="zh-CN" altLang="en-US"/>
          </a:p>
        </p:txBody>
      </p:sp>
      <p:sp>
        <p:nvSpPr>
          <p:cNvPr id="1048632"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2021/11/30</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1048585"/>
          <p:cNvSpPr>
            <a:spLocks noGrp="1"/>
          </p:cNvSpPr>
          <p:nvPr>
            <p:ph type="subTitle" idx="1"/>
          </p:nvPr>
        </p:nvSpPr>
        <p:spPr>
          <a:xfrm>
            <a:off x="805763" y="787944"/>
            <a:ext cx="6858000" cy="5282110"/>
          </a:xfrm>
          <a:solidFill>
            <a:srgbClr val="FFFFFF"/>
          </a:solidFill>
        </p:spPr>
        <p:txBody>
          <a:bodyPr anchor="ctr" anchorCtr="1"/>
          <a:lstStyle/>
          <a:p>
            <a:pPr algn="l"/>
            <a:r>
              <a:rPr lang="en-US" sz="3700" b="0" i="1" dirty="0">
                <a:solidFill>
                  <a:srgbClr val="6600CC"/>
                </a:solidFill>
                <a:effectLst>
                  <a:outerShdw blurRad="38100" dist="38100" dir="2700000" algn="br" rotWithShape="0">
                    <a:srgbClr val="000000"/>
                  </a:outerShdw>
                </a:effectLst>
              </a:rPr>
              <a:t>Name - </a:t>
            </a:r>
            <a:r>
              <a:rPr lang="en-US" sz="3700" b="0" i="1" dirty="0" err="1">
                <a:solidFill>
                  <a:srgbClr val="6600CC"/>
                </a:solidFill>
                <a:effectLst>
                  <a:outerShdw blurRad="38100" dist="38100" dir="2700000" algn="br" rotWithShape="0">
                    <a:srgbClr val="000000"/>
                  </a:outerShdw>
                </a:effectLst>
              </a:rPr>
              <a:t>Neeraj</a:t>
            </a:r>
            <a:r>
              <a:rPr lang="en-US" sz="3700" b="0" i="1" dirty="0">
                <a:solidFill>
                  <a:srgbClr val="6600CC"/>
                </a:solidFill>
                <a:effectLst>
                  <a:outerShdw blurRad="38100" dist="38100" dir="2700000" algn="br" rotWithShape="0">
                    <a:srgbClr val="000000"/>
                  </a:outerShdw>
                </a:effectLst>
              </a:rPr>
              <a:t> </a:t>
            </a:r>
            <a:r>
              <a:rPr lang="en-US" sz="3700" b="0" i="1" dirty="0" err="1">
                <a:solidFill>
                  <a:srgbClr val="6600CC"/>
                </a:solidFill>
                <a:effectLst>
                  <a:outerShdw blurRad="38100" dist="38100" dir="2700000" algn="br" rotWithShape="0">
                    <a:srgbClr val="000000"/>
                  </a:outerShdw>
                </a:effectLst>
              </a:rPr>
              <a:t>kumar</a:t>
            </a:r>
            <a:endParaRPr lang="en-US" sz="3700" b="0" i="1" dirty="0">
              <a:solidFill>
                <a:srgbClr val="6600CC"/>
              </a:solidFill>
              <a:effectLst>
                <a:outerShdw blurRad="38100" dist="38100" dir="2700000" algn="br" rotWithShape="0">
                  <a:srgbClr val="000000"/>
                </a:outerShdw>
              </a:effectLst>
            </a:endParaRPr>
          </a:p>
          <a:p>
            <a:pPr algn="l"/>
            <a:r>
              <a:rPr lang="en-US" sz="3700" b="0" i="1" dirty="0">
                <a:solidFill>
                  <a:srgbClr val="6600CC"/>
                </a:solidFill>
                <a:effectLst>
                  <a:outerShdw blurRad="38100" dist="38100" dir="2700000" algn="br" rotWithShape="0">
                    <a:srgbClr val="000000"/>
                  </a:outerShdw>
                </a:effectLst>
              </a:rPr>
              <a:t>Class :- </a:t>
            </a:r>
            <a:r>
              <a:rPr lang="en-US" sz="3700" b="0" i="1" dirty="0" err="1">
                <a:solidFill>
                  <a:srgbClr val="6600CC"/>
                </a:solidFill>
                <a:effectLst>
                  <a:outerShdw blurRad="38100" dist="38100" dir="2700000" algn="br" rotWithShape="0">
                    <a:srgbClr val="000000"/>
                  </a:outerShdw>
                </a:effectLst>
              </a:rPr>
              <a:t>Bsc</a:t>
            </a:r>
            <a:r>
              <a:rPr lang="en-US" sz="3700" b="0" i="1" dirty="0">
                <a:solidFill>
                  <a:srgbClr val="6600CC"/>
                </a:solidFill>
                <a:effectLst>
                  <a:outerShdw blurRad="38100" dist="38100" dir="2700000" algn="br" rotWithShape="0">
                    <a:srgbClr val="000000"/>
                  </a:outerShdw>
                </a:effectLst>
              </a:rPr>
              <a:t>( </a:t>
            </a:r>
            <a:r>
              <a:rPr lang="en-US" sz="3700" b="0" i="1" dirty="0" err="1">
                <a:solidFill>
                  <a:srgbClr val="6600CC"/>
                </a:solidFill>
                <a:effectLst>
                  <a:outerShdw blurRad="38100" dist="38100" dir="2700000" algn="br" rotWithShape="0">
                    <a:srgbClr val="000000"/>
                  </a:outerShdw>
                </a:effectLst>
              </a:rPr>
              <a:t>maths</a:t>
            </a:r>
            <a:r>
              <a:rPr lang="en-US" sz="3700" b="0" i="1" dirty="0">
                <a:solidFill>
                  <a:srgbClr val="6600CC"/>
                </a:solidFill>
                <a:effectLst>
                  <a:outerShdw blurRad="38100" dist="38100" dir="2700000" algn="br" rotWithShape="0">
                    <a:srgbClr val="000000"/>
                  </a:outerShdw>
                </a:effectLst>
              </a:rPr>
              <a:t>) 1st year</a:t>
            </a:r>
          </a:p>
          <a:p>
            <a:pPr algn="l"/>
            <a:r>
              <a:rPr lang="en-US" sz="3700" b="0" i="1" dirty="0">
                <a:solidFill>
                  <a:srgbClr val="6600CC"/>
                </a:solidFill>
                <a:effectLst>
                  <a:outerShdw blurRad="38100" dist="38100" dir="2700000" algn="br" rotWithShape="0">
                    <a:srgbClr val="000000"/>
                  </a:outerShdw>
                </a:effectLst>
              </a:rPr>
              <a:t>Subject :- physics</a:t>
            </a:r>
          </a:p>
          <a:p>
            <a:pPr algn="l"/>
            <a:r>
              <a:rPr lang="en-US" sz="3700" b="0" i="1" dirty="0">
                <a:solidFill>
                  <a:srgbClr val="6600CC"/>
                </a:solidFill>
                <a:effectLst>
                  <a:outerShdw blurRad="38100" dist="38100" dir="2700000" algn="br" rotWithShape="0">
                    <a:srgbClr val="000000"/>
                  </a:outerShdw>
                </a:effectLst>
              </a:rPr>
              <a:t>Topic :- </a:t>
            </a:r>
            <a:r>
              <a:rPr lang="en-US" altLang="en-US" sz="3700" b="0" i="1" dirty="0" err="1">
                <a:solidFill>
                  <a:srgbClr val="6600CC"/>
                </a:solidFill>
                <a:effectLst>
                  <a:outerShdw blurRad="38100" dist="38100" dir="2700000" algn="br" rotWithShape="0">
                    <a:srgbClr val="000000"/>
                  </a:outerShdw>
                </a:effectLst>
              </a:rPr>
              <a:t>त्वरित्र</a:t>
            </a:r>
            <a:r>
              <a:rPr lang="en-US" altLang="en-US" sz="3700" b="0" i="1" dirty="0">
                <a:solidFill>
                  <a:srgbClr val="6600CC"/>
                </a:solidFill>
                <a:effectLst>
                  <a:outerShdw blurRad="38100" dist="38100" dir="2700000" algn="br" rotWithShape="0">
                    <a:srgbClr val="000000"/>
                  </a:outerShdw>
                </a:effectLst>
              </a:rPr>
              <a:t> (Accelerators</a:t>
            </a:r>
            <a:r>
              <a:rPr lang="en-US" altLang="en-US" sz="3700" b="0" i="1" dirty="0" smtClean="0">
                <a:solidFill>
                  <a:srgbClr val="6600CC"/>
                </a:solidFill>
                <a:effectLst>
                  <a:outerShdw blurRad="38100" dist="38100" dir="2700000" algn="br" rotWithShape="0">
                    <a:srgbClr val="000000"/>
                  </a:outerShdw>
                </a:effectLst>
              </a:rPr>
              <a:t>)</a:t>
            </a:r>
          </a:p>
          <a:p>
            <a:pPr algn="l"/>
            <a:r>
              <a:rPr lang="en-US" altLang="en-US" sz="3700" i="1" dirty="0" smtClean="0">
                <a:solidFill>
                  <a:srgbClr val="6600CC"/>
                </a:solidFill>
                <a:effectLst>
                  <a:outerShdw blurRad="38100" dist="38100" dir="2700000" algn="br" rotWithShape="0">
                    <a:srgbClr val="000000"/>
                  </a:outerShdw>
                </a:effectLst>
              </a:rPr>
              <a:t>Date – 31.05.2021</a:t>
            </a:r>
          </a:p>
          <a:p>
            <a:pPr algn="l"/>
            <a:r>
              <a:rPr lang="en-US" altLang="en-US" sz="3700" b="0" i="1" smtClean="0">
                <a:solidFill>
                  <a:srgbClr val="6600CC"/>
                </a:solidFill>
                <a:effectLst>
                  <a:outerShdw blurRad="38100" dist="38100" dir="2700000" algn="br" rotWithShape="0">
                    <a:srgbClr val="000000"/>
                  </a:outerShdw>
                </a:effectLst>
              </a:rPr>
              <a:t>Government College Gurur </a:t>
            </a:r>
            <a:endParaRPr lang="en-US" sz="3700" b="0" i="1">
              <a:solidFill>
                <a:srgbClr val="6600CC"/>
              </a:solidFill>
              <a:effectLst>
                <a:outerShdw blurRad="38100" dist="38100" dir="2700000" algn="br"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itle 1"/>
          <p:cNvSpPr>
            <a:spLocks noGrp="1"/>
          </p:cNvSpPr>
          <p:nvPr>
            <p:ph type="ctrTitle"/>
          </p:nvPr>
        </p:nvSpPr>
        <p:spPr>
          <a:xfrm>
            <a:off x="733653" y="640462"/>
            <a:ext cx="7772400" cy="955797"/>
          </a:xfrm>
          <a:solidFill>
            <a:srgbClr val="800000"/>
          </a:solidFill>
          <a:ln w="25400">
            <a:solidFill>
              <a:srgbClr val="660000"/>
            </a:solidFill>
            <a:prstDash val="solid"/>
          </a:ln>
        </p:spPr>
        <p:txBody>
          <a:bodyPr/>
          <a:lstStyle/>
          <a:p>
            <a:r>
              <a:rPr lang="zh-CN" altLang="en-US" b="1" i="0">
                <a:solidFill>
                  <a:srgbClr val="FFFFFF"/>
                </a:solidFill>
                <a:effectLst>
                  <a:outerShdw blurRad="38100" dist="38100" dir="2700000" algn="br" rotWithShape="0">
                    <a:srgbClr val="000000"/>
                  </a:outerShdw>
                </a:effectLst>
              </a:rPr>
              <a:t>त्वरित्र</a:t>
            </a:r>
            <a:r>
              <a:rPr lang="en-US" altLang="zh-CN" b="1" i="0">
                <a:solidFill>
                  <a:srgbClr val="FFFFFF"/>
                </a:solidFill>
                <a:effectLst>
                  <a:outerShdw blurRad="38100" dist="38100" dir="2700000" algn="br" rotWithShape="0">
                    <a:srgbClr val="000000"/>
                  </a:outerShdw>
                </a:effectLst>
              </a:rPr>
              <a:t>(Accelerators)</a:t>
            </a:r>
          </a:p>
        </p:txBody>
      </p:sp>
      <p:sp>
        <p:nvSpPr>
          <p:cNvPr id="1048588" name="Subtitle 2"/>
          <p:cNvSpPr>
            <a:spLocks noGrp="1"/>
          </p:cNvSpPr>
          <p:nvPr>
            <p:ph type="subTitle" idx="1"/>
          </p:nvPr>
        </p:nvSpPr>
        <p:spPr>
          <a:xfrm>
            <a:off x="734132" y="1316204"/>
            <a:ext cx="7817740" cy="5395012"/>
          </a:xfrm>
        </p:spPr>
        <p:txBody>
          <a:bodyPr/>
          <a:lstStyle/>
          <a:p>
            <a:pPr algn="l"/>
            <a:endParaRPr lang="en-US" altLang="zh-CN" sz="2500"/>
          </a:p>
          <a:p>
            <a:pPr algn="l"/>
            <a:r>
              <a:rPr lang="zh-CN" altLang="en-US" sz="2500"/>
              <a:t>वे</a:t>
            </a:r>
            <a:r>
              <a:rPr lang="en-US" altLang="zh-CN" sz="2500"/>
              <a:t>  </a:t>
            </a:r>
            <a:r>
              <a:rPr lang="zh-CN" altLang="en-US" sz="2500"/>
              <a:t>उपकरण</a:t>
            </a:r>
            <a:r>
              <a:rPr lang="en-US" altLang="zh-CN" sz="2500"/>
              <a:t> </a:t>
            </a:r>
            <a:r>
              <a:rPr lang="zh-CN" altLang="en-US" sz="2500"/>
              <a:t>जो</a:t>
            </a:r>
            <a:r>
              <a:rPr lang="en-US" altLang="zh-CN" sz="2500"/>
              <a:t> </a:t>
            </a:r>
            <a:r>
              <a:rPr lang="zh-CN" altLang="en-US" sz="2500"/>
              <a:t>आवेशित</a:t>
            </a:r>
            <a:r>
              <a:rPr lang="en-US" altLang="zh-CN" sz="2500"/>
              <a:t> </a:t>
            </a:r>
            <a:r>
              <a:rPr lang="zh-CN" altLang="en-US" sz="2500"/>
              <a:t>कणों</a:t>
            </a:r>
            <a:r>
              <a:rPr lang="en-US" altLang="zh-CN" sz="2500"/>
              <a:t> </a:t>
            </a:r>
            <a:r>
              <a:rPr lang="zh-CN" altLang="en-US" sz="2500"/>
              <a:t>की</a:t>
            </a:r>
            <a:r>
              <a:rPr lang="en-US" altLang="zh-CN" sz="2500"/>
              <a:t> </a:t>
            </a:r>
            <a:r>
              <a:rPr lang="zh-CN" altLang="en-US" sz="2500"/>
              <a:t>ऊर्जा</a:t>
            </a:r>
            <a:r>
              <a:rPr lang="en-US" altLang="zh-CN" sz="2500"/>
              <a:t> </a:t>
            </a:r>
            <a:r>
              <a:rPr lang="zh-CN" altLang="en-US" sz="2500"/>
              <a:t>में</a:t>
            </a:r>
            <a:r>
              <a:rPr lang="en-US" altLang="zh-CN" sz="2500"/>
              <a:t> </a:t>
            </a:r>
            <a:r>
              <a:rPr lang="zh-CN" altLang="en-US" sz="2500"/>
              <a:t>वृद्धि</a:t>
            </a:r>
            <a:r>
              <a:rPr lang="en-US" altLang="zh-CN" sz="2500"/>
              <a:t> </a:t>
            </a:r>
            <a:r>
              <a:rPr lang="zh-CN" altLang="en-US" sz="2500"/>
              <a:t>करती</a:t>
            </a:r>
            <a:r>
              <a:rPr lang="en-US" altLang="zh-CN" sz="2500"/>
              <a:t> </a:t>
            </a:r>
            <a:r>
              <a:rPr lang="zh-CN" altLang="en-US" sz="2500"/>
              <a:t>हैं</a:t>
            </a:r>
            <a:r>
              <a:rPr lang="en-US" altLang="zh-CN" sz="2500"/>
              <a:t> </a:t>
            </a:r>
            <a:r>
              <a:rPr lang="zh-CN" altLang="en-US" sz="2500"/>
              <a:t>त्वरक</a:t>
            </a:r>
            <a:r>
              <a:rPr lang="en-US" altLang="zh-CN" sz="2500"/>
              <a:t> (acceleraors)</a:t>
            </a:r>
            <a:r>
              <a:rPr lang="zh-CN" altLang="en-US" sz="2500"/>
              <a:t>कहलाते</a:t>
            </a:r>
            <a:r>
              <a:rPr lang="en-US" altLang="zh-CN" sz="2500"/>
              <a:t> </a:t>
            </a:r>
            <a:r>
              <a:rPr lang="zh-CN" altLang="en-US" sz="2500"/>
              <a:t>हैं।</a:t>
            </a:r>
            <a:endParaRPr lang="en-US" altLang="zh-CN" sz="2500"/>
          </a:p>
          <a:p>
            <a:pPr algn="l"/>
            <a:endParaRPr lang="en-US" altLang="zh-CN" sz="2500"/>
          </a:p>
          <a:p>
            <a:pPr algn="l"/>
            <a:r>
              <a:rPr lang="zh-CN" altLang="en-US" sz="2500" b="1">
                <a:solidFill>
                  <a:srgbClr val="FF0000"/>
                </a:solidFill>
              </a:rPr>
              <a:t>त्वरित्र</a:t>
            </a:r>
            <a:r>
              <a:rPr lang="en-US" altLang="zh-CN" sz="2500" b="1">
                <a:solidFill>
                  <a:srgbClr val="FF0000"/>
                </a:solidFill>
              </a:rPr>
              <a:t> </a:t>
            </a:r>
            <a:r>
              <a:rPr lang="zh-CN" altLang="en-US" sz="2500" b="1">
                <a:solidFill>
                  <a:srgbClr val="FF0000"/>
                </a:solidFill>
              </a:rPr>
              <a:t>दो</a:t>
            </a:r>
            <a:r>
              <a:rPr lang="en-US" altLang="zh-CN" sz="2500" b="1">
                <a:solidFill>
                  <a:srgbClr val="FF0000"/>
                </a:solidFill>
              </a:rPr>
              <a:t> </a:t>
            </a:r>
            <a:r>
              <a:rPr lang="zh-CN" altLang="en-US" sz="2500" b="1">
                <a:solidFill>
                  <a:srgbClr val="FF0000"/>
                </a:solidFill>
              </a:rPr>
              <a:t>प्रकार</a:t>
            </a:r>
            <a:r>
              <a:rPr lang="en-US" altLang="zh-CN" sz="2500" b="1">
                <a:solidFill>
                  <a:srgbClr val="FF0000"/>
                </a:solidFill>
              </a:rPr>
              <a:t> </a:t>
            </a:r>
            <a:r>
              <a:rPr lang="zh-CN" altLang="en-US" sz="2500" b="1">
                <a:solidFill>
                  <a:srgbClr val="FF0000"/>
                </a:solidFill>
              </a:rPr>
              <a:t>के</a:t>
            </a:r>
            <a:r>
              <a:rPr lang="en-US" altLang="zh-CN" sz="2500" b="1">
                <a:solidFill>
                  <a:srgbClr val="FF0000"/>
                </a:solidFill>
              </a:rPr>
              <a:t> </a:t>
            </a:r>
            <a:r>
              <a:rPr lang="zh-CN" altLang="en-US" sz="2500" b="1">
                <a:solidFill>
                  <a:srgbClr val="FF0000"/>
                </a:solidFill>
              </a:rPr>
              <a:t>होते</a:t>
            </a:r>
            <a:r>
              <a:rPr lang="en-US" altLang="zh-CN" sz="2500" b="1">
                <a:solidFill>
                  <a:srgbClr val="FF0000"/>
                </a:solidFill>
              </a:rPr>
              <a:t> </a:t>
            </a:r>
            <a:r>
              <a:rPr lang="zh-CN" altLang="en-US" sz="2500" b="1">
                <a:solidFill>
                  <a:srgbClr val="FF0000"/>
                </a:solidFill>
              </a:rPr>
              <a:t>हैं</a:t>
            </a:r>
            <a:r>
              <a:rPr lang="en-US" altLang="zh-CN" sz="2500" b="1">
                <a:solidFill>
                  <a:srgbClr val="FF0000"/>
                </a:solidFill>
              </a:rPr>
              <a:t>:-</a:t>
            </a:r>
          </a:p>
          <a:p>
            <a:pPr algn="l"/>
            <a:r>
              <a:rPr lang="en-US" altLang="zh-CN" sz="2500" b="1">
                <a:solidFill>
                  <a:srgbClr val="330066"/>
                </a:solidFill>
              </a:rPr>
              <a:t>(i) </a:t>
            </a:r>
            <a:r>
              <a:rPr lang="zh-CN" altLang="en-US" sz="2500" b="1">
                <a:solidFill>
                  <a:srgbClr val="330066"/>
                </a:solidFill>
              </a:rPr>
              <a:t>रैखिक</a:t>
            </a:r>
            <a:r>
              <a:rPr lang="en-US" altLang="zh-CN" sz="2500" b="1">
                <a:solidFill>
                  <a:srgbClr val="330066"/>
                </a:solidFill>
              </a:rPr>
              <a:t> </a:t>
            </a:r>
            <a:r>
              <a:rPr lang="zh-CN" altLang="en-US" sz="2500" b="1">
                <a:solidFill>
                  <a:srgbClr val="330066"/>
                </a:solidFill>
              </a:rPr>
              <a:t>त्वरित्र</a:t>
            </a:r>
            <a:r>
              <a:rPr lang="en-US" altLang="zh-CN" sz="2500" b="1">
                <a:solidFill>
                  <a:srgbClr val="330066"/>
                </a:solidFill>
              </a:rPr>
              <a:t> (Linear Accelerators):-</a:t>
            </a:r>
            <a:r>
              <a:rPr lang="en-US" altLang="zh-CN" sz="2500"/>
              <a:t> </a:t>
            </a:r>
            <a:r>
              <a:rPr lang="zh-CN" altLang="en-US" sz="2500"/>
              <a:t>रैखिक</a:t>
            </a:r>
            <a:r>
              <a:rPr lang="en-US" altLang="zh-CN" sz="2500"/>
              <a:t> </a:t>
            </a:r>
            <a:r>
              <a:rPr lang="zh-CN" altLang="en-US" sz="2500"/>
              <a:t>त्वरक</a:t>
            </a:r>
            <a:r>
              <a:rPr lang="en-US" altLang="zh-CN" sz="2500"/>
              <a:t> </a:t>
            </a:r>
            <a:r>
              <a:rPr lang="zh-CN" altLang="en-US" sz="2500"/>
              <a:t>में</a:t>
            </a:r>
            <a:r>
              <a:rPr lang="en-US" altLang="zh-CN" sz="2500"/>
              <a:t> </a:t>
            </a:r>
            <a:r>
              <a:rPr lang="zh-CN" altLang="en-US" sz="2500"/>
              <a:t>पुनर्योजी</a:t>
            </a:r>
            <a:r>
              <a:rPr lang="en-US" altLang="zh-CN" sz="2500"/>
              <a:t> </a:t>
            </a:r>
            <a:r>
              <a:rPr lang="zh-CN" altLang="en-US" sz="2500"/>
              <a:t>विधि</a:t>
            </a:r>
            <a:r>
              <a:rPr lang="en-US" altLang="zh-CN" sz="2500"/>
              <a:t> </a:t>
            </a:r>
            <a:r>
              <a:rPr lang="zh-CN" altLang="en-US" sz="2500"/>
              <a:t>द्वारा</a:t>
            </a:r>
            <a:r>
              <a:rPr lang="en-US" altLang="zh-CN" sz="2500"/>
              <a:t> </a:t>
            </a:r>
            <a:r>
              <a:rPr lang="zh-CN" altLang="en-US" sz="2500"/>
              <a:t>क्रमिक</a:t>
            </a:r>
            <a:r>
              <a:rPr lang="en-US" altLang="zh-CN" sz="2500"/>
              <a:t> </a:t>
            </a:r>
            <a:r>
              <a:rPr lang="zh-CN" altLang="en-US" sz="2500"/>
              <a:t>रूप</a:t>
            </a:r>
            <a:r>
              <a:rPr lang="en-US" altLang="zh-CN" sz="2500"/>
              <a:t> </a:t>
            </a:r>
            <a:r>
              <a:rPr lang="zh-CN" altLang="en-US" sz="2500"/>
              <a:t>से</a:t>
            </a:r>
            <a:r>
              <a:rPr lang="en-US" altLang="zh-CN" sz="2500"/>
              <a:t> </a:t>
            </a:r>
            <a:r>
              <a:rPr lang="zh-CN" altLang="en-US" sz="2500"/>
              <a:t>सीधा</a:t>
            </a:r>
            <a:r>
              <a:rPr lang="en-US" altLang="zh-CN" sz="2500"/>
              <a:t> </a:t>
            </a:r>
            <a:r>
              <a:rPr lang="zh-CN" altLang="en-US" sz="2500"/>
              <a:t>त्वरक</a:t>
            </a:r>
            <a:r>
              <a:rPr lang="en-US" altLang="zh-CN" sz="2500"/>
              <a:t> </a:t>
            </a:r>
            <a:r>
              <a:rPr lang="zh-CN" altLang="en-US" sz="2500"/>
              <a:t>विभवान्तर</a:t>
            </a:r>
            <a:r>
              <a:rPr lang="en-US" altLang="zh-CN" sz="2500"/>
              <a:t> </a:t>
            </a:r>
            <a:r>
              <a:rPr lang="zh-CN" altLang="en-US" sz="2500"/>
              <a:t>से</a:t>
            </a:r>
            <a:r>
              <a:rPr lang="en-US" altLang="zh-CN" sz="2500"/>
              <a:t> </a:t>
            </a:r>
            <a:r>
              <a:rPr lang="zh-CN" altLang="en-US" sz="2500"/>
              <a:t>कण</a:t>
            </a:r>
            <a:r>
              <a:rPr lang="en-US" altLang="zh-CN" sz="2500"/>
              <a:t> </a:t>
            </a:r>
            <a:r>
              <a:rPr lang="zh-CN" altLang="en-US" sz="2500"/>
              <a:t>को</a:t>
            </a:r>
            <a:r>
              <a:rPr lang="en-US" altLang="zh-CN" sz="2500"/>
              <a:t> </a:t>
            </a:r>
            <a:r>
              <a:rPr lang="zh-CN" altLang="en-US" sz="2500"/>
              <a:t>गुजारकर</a:t>
            </a:r>
            <a:r>
              <a:rPr lang="en-US" altLang="zh-CN" sz="2500"/>
              <a:t> </a:t>
            </a:r>
            <a:r>
              <a:rPr lang="zh-CN" altLang="en-US" sz="2500"/>
              <a:t>कण</a:t>
            </a:r>
            <a:r>
              <a:rPr lang="en-US" altLang="zh-CN" sz="2500"/>
              <a:t> </a:t>
            </a:r>
            <a:r>
              <a:rPr lang="zh-CN" altLang="en-US" sz="2500"/>
              <a:t>की</a:t>
            </a:r>
            <a:r>
              <a:rPr lang="en-US" altLang="zh-CN" sz="2500"/>
              <a:t> </a:t>
            </a:r>
            <a:r>
              <a:rPr lang="zh-CN" altLang="en-US" sz="2500"/>
              <a:t>ऊर्जा</a:t>
            </a:r>
            <a:r>
              <a:rPr lang="en-US" altLang="zh-CN" sz="2500"/>
              <a:t> </a:t>
            </a:r>
            <a:r>
              <a:rPr lang="zh-CN" altLang="en-US" sz="2500"/>
              <a:t>बढ़ाया</a:t>
            </a:r>
            <a:r>
              <a:rPr lang="en-US" altLang="zh-CN" sz="2500"/>
              <a:t> </a:t>
            </a:r>
            <a:r>
              <a:rPr lang="zh-CN" altLang="en-US" sz="2500"/>
              <a:t>जाता</a:t>
            </a:r>
            <a:r>
              <a:rPr lang="en-US" altLang="zh-CN" sz="2500"/>
              <a:t> </a:t>
            </a:r>
            <a:r>
              <a:rPr lang="zh-CN" altLang="en-US" sz="2500"/>
              <a:t>है।</a:t>
            </a:r>
            <a:endParaRPr lang="en-US" altLang="zh-CN" sz="2500" b="1">
              <a:solidFill>
                <a:srgbClr val="330066"/>
              </a:solidFill>
            </a:endParaRPr>
          </a:p>
          <a:p>
            <a:pPr algn="l"/>
            <a:r>
              <a:rPr lang="en-US" altLang="zh-CN" sz="2500" b="1" i="0">
                <a:solidFill>
                  <a:srgbClr val="660066"/>
                </a:solidFill>
              </a:rPr>
              <a:t>(ii)</a:t>
            </a:r>
            <a:r>
              <a:rPr lang="zh-CN" altLang="en-US" sz="2500" b="1" i="0">
                <a:solidFill>
                  <a:srgbClr val="660066"/>
                </a:solidFill>
              </a:rPr>
              <a:t>चक्रीय</a:t>
            </a:r>
            <a:r>
              <a:rPr lang="en-US" altLang="zh-CN" sz="2500" b="1" i="0">
                <a:solidFill>
                  <a:srgbClr val="660066"/>
                </a:solidFill>
              </a:rPr>
              <a:t> </a:t>
            </a:r>
            <a:r>
              <a:rPr lang="zh-CN" altLang="en-US" sz="2500" b="1" i="0">
                <a:solidFill>
                  <a:srgbClr val="660066"/>
                </a:solidFill>
              </a:rPr>
              <a:t>त्वरित्र</a:t>
            </a:r>
            <a:r>
              <a:rPr lang="en-US" altLang="zh-CN" sz="2500" b="1" i="0">
                <a:solidFill>
                  <a:srgbClr val="660066"/>
                </a:solidFill>
              </a:rPr>
              <a:t> (Cyclic Accelerators):- </a:t>
            </a:r>
            <a:r>
              <a:rPr lang="zh-CN" altLang="en-US" sz="2500"/>
              <a:t>चक्रिय</a:t>
            </a:r>
            <a:r>
              <a:rPr lang="en-US" altLang="zh-CN" sz="2500"/>
              <a:t> </a:t>
            </a:r>
            <a:r>
              <a:rPr lang="zh-CN" altLang="en-US" sz="2500"/>
              <a:t>त्वरक</a:t>
            </a:r>
            <a:r>
              <a:rPr lang="en-US" altLang="zh-CN" sz="2500"/>
              <a:t> </a:t>
            </a:r>
            <a:r>
              <a:rPr lang="zh-CN" altLang="en-US" sz="2500"/>
              <a:t>में</a:t>
            </a:r>
            <a:r>
              <a:rPr lang="en-US" altLang="zh-CN" sz="2500"/>
              <a:t> </a:t>
            </a:r>
            <a:r>
              <a:rPr lang="zh-CN" altLang="en-US" sz="2500"/>
              <a:t>आवेशित</a:t>
            </a:r>
            <a:r>
              <a:rPr lang="en-US" altLang="zh-CN" sz="2500"/>
              <a:t> </a:t>
            </a:r>
            <a:r>
              <a:rPr lang="zh-CN" altLang="en-US" sz="2500"/>
              <a:t>कण</a:t>
            </a:r>
            <a:r>
              <a:rPr lang="en-US" altLang="zh-CN" sz="2500"/>
              <a:t> </a:t>
            </a:r>
            <a:r>
              <a:rPr lang="zh-CN" altLang="en-US" sz="2500"/>
              <a:t>को</a:t>
            </a:r>
            <a:r>
              <a:rPr lang="en-US" altLang="zh-CN" sz="2500"/>
              <a:t> </a:t>
            </a:r>
            <a:r>
              <a:rPr lang="zh-CN" altLang="en-US" sz="2500"/>
              <a:t>त्वरक</a:t>
            </a:r>
            <a:r>
              <a:rPr lang="en-US" altLang="zh-CN" sz="2500"/>
              <a:t> </a:t>
            </a:r>
            <a:r>
              <a:rPr lang="zh-CN" altLang="en-US" sz="2500"/>
              <a:t>विभवान्तर</a:t>
            </a:r>
            <a:r>
              <a:rPr lang="en-US" altLang="zh-CN" sz="2500"/>
              <a:t> </a:t>
            </a:r>
            <a:r>
              <a:rPr lang="zh-CN" altLang="en-US" sz="2500"/>
              <a:t>से</a:t>
            </a:r>
            <a:r>
              <a:rPr lang="en-US" altLang="zh-CN" sz="2500"/>
              <a:t> </a:t>
            </a:r>
            <a:r>
              <a:rPr lang="zh-CN" altLang="en-US" sz="2500"/>
              <a:t>गुजारकर</a:t>
            </a:r>
            <a:r>
              <a:rPr lang="en-US" altLang="zh-CN" sz="2500"/>
              <a:t> </a:t>
            </a:r>
            <a:r>
              <a:rPr lang="zh-CN" altLang="en-US" sz="2500"/>
              <a:t>चुम्बकीय</a:t>
            </a:r>
            <a:r>
              <a:rPr lang="en-US" altLang="zh-CN" sz="2500"/>
              <a:t> </a:t>
            </a:r>
            <a:r>
              <a:rPr lang="zh-CN" altLang="en-US" sz="2500"/>
              <a:t>किसी</a:t>
            </a:r>
            <a:r>
              <a:rPr lang="en-US" altLang="zh-CN" sz="2500"/>
              <a:t> </a:t>
            </a:r>
            <a:r>
              <a:rPr lang="zh-CN" altLang="en-US" sz="2500"/>
              <a:t>क्षेत्र</a:t>
            </a:r>
            <a:r>
              <a:rPr lang="en-US" altLang="zh-CN" sz="2500"/>
              <a:t>  </a:t>
            </a:r>
            <a:r>
              <a:rPr lang="zh-CN" altLang="en-US" sz="2500"/>
              <a:t>द्वारा</a:t>
            </a:r>
            <a:r>
              <a:rPr lang="en-US" altLang="zh-CN" sz="2500"/>
              <a:t> </a:t>
            </a:r>
            <a:r>
              <a:rPr lang="zh-CN" altLang="en-US" sz="2500"/>
              <a:t>वृत्तियपथ</a:t>
            </a:r>
            <a:r>
              <a:rPr lang="en-US" altLang="zh-CN" sz="2500"/>
              <a:t> </a:t>
            </a:r>
            <a:r>
              <a:rPr lang="zh-CN" altLang="en-US" sz="2500"/>
              <a:t>में</a:t>
            </a:r>
            <a:r>
              <a:rPr lang="en-US" altLang="zh-CN" sz="2500"/>
              <a:t> </a:t>
            </a:r>
            <a:r>
              <a:rPr lang="zh-CN" altLang="en-US" sz="2500"/>
              <a:t>घुमाकर</a:t>
            </a:r>
            <a:r>
              <a:rPr lang="en-US" altLang="zh-CN" sz="2500"/>
              <a:t> </a:t>
            </a:r>
            <a:r>
              <a:rPr lang="zh-CN" altLang="en-US" sz="2500"/>
              <a:t>पुनः</a:t>
            </a:r>
            <a:r>
              <a:rPr lang="en-US" altLang="zh-CN" sz="2500"/>
              <a:t> </a:t>
            </a:r>
            <a:r>
              <a:rPr lang="zh-CN" altLang="en-US" sz="2500"/>
              <a:t>उसी</a:t>
            </a:r>
            <a:r>
              <a:rPr lang="en-US" altLang="zh-CN" sz="2500"/>
              <a:t> </a:t>
            </a:r>
            <a:r>
              <a:rPr lang="zh-CN" altLang="en-US" sz="2500"/>
              <a:t>त्वरक</a:t>
            </a:r>
            <a:r>
              <a:rPr lang="en-US" altLang="zh-CN" sz="2500"/>
              <a:t> </a:t>
            </a:r>
            <a:r>
              <a:rPr lang="zh-CN" altLang="en-US" sz="2500"/>
              <a:t>विभवान्तर</a:t>
            </a:r>
            <a:r>
              <a:rPr lang="en-US" altLang="zh-CN" sz="2500"/>
              <a:t> </a:t>
            </a:r>
            <a:r>
              <a:rPr lang="zh-CN" altLang="en-US" sz="2500"/>
              <a:t>में</a:t>
            </a:r>
            <a:r>
              <a:rPr lang="en-US" altLang="zh-CN" sz="2500"/>
              <a:t> </a:t>
            </a:r>
            <a:r>
              <a:rPr lang="zh-CN" altLang="en-US" sz="2500"/>
              <a:t>गुजारा</a:t>
            </a:r>
            <a:r>
              <a:rPr lang="en-US" altLang="zh-CN" sz="2500"/>
              <a:t> </a:t>
            </a:r>
            <a:r>
              <a:rPr lang="zh-CN" altLang="en-US" sz="2500"/>
              <a:t>जाता</a:t>
            </a:r>
            <a:r>
              <a:rPr lang="en-US" altLang="zh-CN" sz="2500"/>
              <a:t> </a:t>
            </a:r>
            <a:r>
              <a:rPr lang="zh-CN" altLang="en-US" sz="2500"/>
              <a:t>है</a:t>
            </a:r>
            <a:r>
              <a:rPr lang="en-US" altLang="zh-CN" sz="2500"/>
              <a:t> </a:t>
            </a:r>
            <a:r>
              <a:rPr lang="zh-CN" altLang="en-US" sz="2500"/>
              <a:t>इस</a:t>
            </a:r>
            <a:r>
              <a:rPr lang="en-US" altLang="zh-CN" sz="2500"/>
              <a:t> </a:t>
            </a:r>
            <a:r>
              <a:rPr lang="zh-CN" altLang="en-US" sz="2500"/>
              <a:t>प्रकार</a:t>
            </a:r>
            <a:r>
              <a:rPr lang="en-US" altLang="zh-CN" sz="2500"/>
              <a:t> </a:t>
            </a:r>
            <a:r>
              <a:rPr lang="zh-CN" altLang="en-US" sz="2500"/>
              <a:t>प्रत्येक</a:t>
            </a:r>
            <a:r>
              <a:rPr lang="en-US" altLang="zh-CN" sz="2500"/>
              <a:t> </a:t>
            </a:r>
            <a:r>
              <a:rPr lang="zh-CN" altLang="en-US" sz="2500"/>
              <a:t>बार</a:t>
            </a:r>
            <a:r>
              <a:rPr lang="en-US" altLang="zh-CN" sz="2500"/>
              <a:t> </a:t>
            </a:r>
            <a:r>
              <a:rPr lang="zh-CN" altLang="en-US" sz="2500"/>
              <a:t>त्वरक</a:t>
            </a:r>
            <a:r>
              <a:rPr lang="en-US" altLang="zh-CN" sz="2500"/>
              <a:t> </a:t>
            </a:r>
            <a:r>
              <a:rPr lang="zh-CN" altLang="en-US" sz="2500"/>
              <a:t>विभवान्तर</a:t>
            </a:r>
            <a:r>
              <a:rPr lang="en-US" altLang="zh-CN" sz="2500"/>
              <a:t> </a:t>
            </a:r>
            <a:r>
              <a:rPr lang="zh-CN" altLang="en-US" sz="2500"/>
              <a:t>से</a:t>
            </a:r>
            <a:r>
              <a:rPr lang="en-US" altLang="zh-CN" sz="2500"/>
              <a:t> </a:t>
            </a:r>
            <a:r>
              <a:rPr lang="zh-CN" altLang="en-US" sz="2500"/>
              <a:t>आवेशित</a:t>
            </a:r>
            <a:r>
              <a:rPr lang="en-US" altLang="zh-CN" sz="2500"/>
              <a:t> </a:t>
            </a:r>
            <a:r>
              <a:rPr lang="zh-CN" altLang="en-US" sz="2500"/>
              <a:t>कण</a:t>
            </a:r>
            <a:r>
              <a:rPr lang="en-US" altLang="zh-CN" sz="2500"/>
              <a:t> </a:t>
            </a:r>
            <a:r>
              <a:rPr lang="zh-CN" altLang="en-US" sz="2500"/>
              <a:t>की</a:t>
            </a:r>
            <a:r>
              <a:rPr lang="en-US" altLang="zh-CN" sz="2500"/>
              <a:t> </a:t>
            </a:r>
            <a:r>
              <a:rPr lang="zh-CN" altLang="en-US" sz="2500"/>
              <a:t>ऊर्जा</a:t>
            </a:r>
            <a:r>
              <a:rPr lang="en-US" altLang="zh-CN" sz="2500"/>
              <a:t> </a:t>
            </a:r>
            <a:r>
              <a:rPr lang="zh-CN" altLang="en-US" sz="2500"/>
              <a:t>बढ़ती</a:t>
            </a:r>
            <a:r>
              <a:rPr lang="en-US" altLang="zh-CN" sz="2500"/>
              <a:t> </a:t>
            </a:r>
            <a:r>
              <a:rPr lang="zh-CN" altLang="en-US" sz="2500"/>
              <a:t>है।</a:t>
            </a:r>
            <a:r>
              <a:rPr lang="en-US" altLang="zh-CN" sz="2500"/>
              <a:t> </a:t>
            </a:r>
            <a:endParaRPr lang="en-US" altLang="zh-CN" sz="2500" b="1" i="0">
              <a:solidFill>
                <a:srgbClr val="660066"/>
              </a:solidFill>
            </a:endParaRPr>
          </a:p>
          <a:p>
            <a:pPr algn="l"/>
            <a:endParaRPr lang="en-US" altLang="zh-CN" sz="2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Content Placeholder 1048593"/>
          <p:cNvSpPr>
            <a:spLocks noGrp="1"/>
          </p:cNvSpPr>
          <p:nvPr>
            <p:ph idx="1"/>
          </p:nvPr>
        </p:nvSpPr>
        <p:spPr>
          <a:xfrm>
            <a:off x="711323" y="173255"/>
            <a:ext cx="7675165" cy="6455970"/>
          </a:xfrm>
        </p:spPr>
        <p:txBody>
          <a:bodyPr>
            <a:normAutofit lnSpcReduction="10000"/>
          </a:bodyPr>
          <a:lstStyle/>
          <a:p>
            <a:pPr marL="0" indent="0">
              <a:buNone/>
            </a:pPr>
            <a:r>
              <a:rPr lang="en-US" altLang="en-US" sz="2500"/>
              <a:t>रैखिक त्वरित्र की संरचना(Structure of Linear accelerators) :-</a:t>
            </a:r>
            <a:endParaRPr lang="en-US" sz="2500"/>
          </a:p>
          <a:p>
            <a:pPr marL="0" indent="0">
              <a:buNone/>
            </a:pPr>
            <a:r>
              <a:rPr lang="en-US" altLang="en-US" sz="2500"/>
              <a:t>रैखिक त्वरक की सैद्धान्तिक संरचना के अनुसार इसमें निर्वात नली के अन्दर एक रेखा में अनेक खोखले बेलनाकार चालक प्रयुक्त किये जाते हैं जिनकी लम्बाई क्रमिक रूप से बढ़ती जाती है।</a:t>
            </a: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lgn="ctr">
              <a:buNone/>
            </a:pPr>
            <a:r>
              <a:rPr lang="en-US" sz="2500"/>
              <a:t>Diagram :- </a:t>
            </a:r>
            <a:r>
              <a:rPr lang="en-US" altLang="en-US" sz="2500"/>
              <a:t>रैखिक त्वरित्र </a:t>
            </a: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a:p>
            <a:pPr marL="0" indent="0">
              <a:buNone/>
            </a:pPr>
            <a:endParaRPr lang="en-US" sz="2500"/>
          </a:p>
        </p:txBody>
      </p:sp>
      <p:pic>
        <p:nvPicPr>
          <p:cNvPr id="2097152" name="Picture 2097151"/>
          <p:cNvPicPr>
            <a:picLocks/>
          </p:cNvPicPr>
          <p:nvPr/>
        </p:nvPicPr>
        <p:blipFill>
          <a:blip r:embed="rId2"/>
          <a:stretch>
            <a:fillRect/>
          </a:stretch>
        </p:blipFill>
        <p:spPr>
          <a:xfrm>
            <a:off x="978640" y="2142185"/>
            <a:ext cx="6945663" cy="38975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Content Placeholder 1048594"/>
          <p:cNvSpPr>
            <a:spLocks noGrp="1"/>
          </p:cNvSpPr>
          <p:nvPr>
            <p:ph idx="1"/>
          </p:nvPr>
        </p:nvSpPr>
        <p:spPr>
          <a:xfrm>
            <a:off x="730259" y="366567"/>
            <a:ext cx="7690598" cy="6039760"/>
          </a:xfrm>
        </p:spPr>
        <p:txBody>
          <a:bodyPr>
            <a:noAutofit/>
          </a:bodyPr>
          <a:lstStyle/>
          <a:p>
            <a:pPr marL="0" indent="0">
              <a:buNone/>
            </a:pPr>
            <a:r>
              <a:rPr lang="en-US" altLang="en-US" sz="2500"/>
              <a:t>एकान्तर क्रम में सभी बेलन(1,3,5,.......)को रेडियो आवर्ती पावर सप्लाई के एक सिरे से तथा शेष बेलनों (2,4,6,.......)को जोड़ा जाता है। उपकरण में एक धन आवेश कणो का स्रोत S होता है। जब धन आवेशित कण दो क्रमिक बेलनों के बीच से गुजरता है तो विधुत् क्षेत्र E के कारण त्वरण अनुभव होता है।</a:t>
            </a:r>
            <a:endParaRPr lang="en-US" sz="2500"/>
          </a:p>
          <a:p>
            <a:pPr marL="0" indent="0">
              <a:buNone/>
            </a:pPr>
            <a:endParaRPr lang="en-US" sz="2500"/>
          </a:p>
          <a:p>
            <a:pPr marL="0" indent="0">
              <a:buNone/>
            </a:pPr>
            <a:r>
              <a:rPr lang="en-US" altLang="en-US" sz="2500" b="1">
                <a:solidFill>
                  <a:srgbClr val="FF0000"/>
                </a:solidFill>
              </a:rPr>
              <a:t>कार्य प्रणाली (Working):-</a:t>
            </a:r>
            <a:endParaRPr lang="en-US" sz="2500" b="1">
              <a:solidFill>
                <a:srgbClr val="FF0000"/>
              </a:solidFill>
            </a:endParaRPr>
          </a:p>
          <a:p>
            <a:pPr marL="0" indent="0">
              <a:buNone/>
            </a:pPr>
            <a:r>
              <a:rPr lang="en-US" altLang="en-US" sz="2500"/>
              <a:t>इसकी कार्य प्रणाली निम्न दो तथ्यों पर आधारित है:-</a:t>
            </a:r>
            <a:endParaRPr lang="en-US" sz="2500"/>
          </a:p>
          <a:p>
            <a:pPr marL="0" indent="0">
              <a:buNone/>
            </a:pPr>
            <a:r>
              <a:rPr lang="en-US" altLang="en-US" sz="2500"/>
              <a:t>          (1).खोखले चालक के अंदर विधुत् क्षेत्र शून्य होता है अतः चालको के अंदर आवेशित कण  एकसमान वेग से गति करते हैं।</a:t>
            </a:r>
            <a:endParaRPr lang="en-US" sz="2500"/>
          </a:p>
          <a:p>
            <a:pPr marL="0" indent="0">
              <a:buNone/>
            </a:pPr>
            <a:r>
              <a:rPr lang="en-US" altLang="en-US" sz="2500"/>
              <a:t>          (2).प्रत्यावर्ती विधुत् क्षेत्र के आधे  चक्र में आवेशित कण त्वरित होता  है तथा शेष चक्र  में वे बेलन के अंदर से गुजरते है।</a:t>
            </a:r>
            <a:endParaRPr lang="en-US" sz="2500"/>
          </a:p>
          <a:p>
            <a:pPr marL="0" indent="0">
              <a:lnSpc>
                <a:spcPct val="120000"/>
              </a:lnSpc>
              <a:buNone/>
            </a:pPr>
            <a:r>
              <a:rPr lang="en-US" altLang="en-US" sz="2500"/>
              <a:t>       जब स्रोत S से उत्सर्जित धनावेशित कण इलेक्ट्राड </a:t>
            </a:r>
            <a:r>
              <a:rPr lang="en-US" altLang="en-US" sz="2500" i="1"/>
              <a:t>A</a:t>
            </a:r>
            <a:r>
              <a:rPr lang="en-US" altLang="en-US" sz="2500" i="0"/>
              <a:t> द्वारा त्वरित होकर बेलन 1 में प्रवेश करता है, तो बेलन के अन्दर एकसमान वेग से गति करता है।</a:t>
            </a:r>
            <a:endParaRPr lang="en-US"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1048595"/>
          <p:cNvSpPr>
            <a:spLocks noGrp="1"/>
          </p:cNvSpPr>
          <p:nvPr>
            <p:ph idx="1"/>
          </p:nvPr>
        </p:nvSpPr>
        <p:spPr>
          <a:xfrm>
            <a:off x="573865" y="288819"/>
            <a:ext cx="7941484" cy="6325222"/>
          </a:xfrm>
        </p:spPr>
        <p:txBody>
          <a:bodyPr>
            <a:noAutofit/>
          </a:bodyPr>
          <a:lstStyle/>
          <a:p>
            <a:pPr marL="0" indent="0">
              <a:lnSpc>
                <a:spcPct val="100000"/>
              </a:lnSpc>
              <a:buNone/>
            </a:pPr>
            <a:r>
              <a:rPr lang="en-US" altLang="en-US" sz="2500" i="0"/>
              <a:t>जब बेलन 1 से बाहर निकलता है उसी क्षण बेलन 1 धनात्मक विभव पर तथा बेलन 2 ऋणात्मक विभव पर आ जाता है। जिससे दोनों बेलनों के बीच उत्तपन्न विधुत् क्षेत्र E द्वारा कण की ऊर्जा बढ़ती है। यह पुनः बेलन 2 में एकसमान वेग से गतिकर जब बाहर निकलता है , तो बेलन 2 धानात्मक तथा बेलन 3 ऋणात्मक विभव पर हो जाते है। एवं कण की ऊर्जा पुनः बढ़ती है। इस प्रकार यह क्रिया चलती रहती है एवं अंत में ऊर्जा बहुत अधिक बढ़ जाता है।</a:t>
            </a:r>
            <a:endParaRPr lang="en-US" sz="2500"/>
          </a:p>
          <a:p>
            <a:pPr marL="0" indent="0">
              <a:lnSpc>
                <a:spcPct val="100000"/>
              </a:lnSpc>
              <a:buNone/>
            </a:pPr>
            <a:endParaRPr lang="en-US" sz="2500"/>
          </a:p>
          <a:p>
            <a:pPr marL="0" indent="0">
              <a:lnSpc>
                <a:spcPct val="100000"/>
              </a:lnSpc>
              <a:buNone/>
            </a:pPr>
            <a:r>
              <a:rPr lang="en-US" altLang="en-US" sz="2500" b="1">
                <a:solidFill>
                  <a:srgbClr val="660066"/>
                </a:solidFill>
              </a:rPr>
              <a:t>सिद्धान्त(Theory):- </a:t>
            </a:r>
            <a:r>
              <a:rPr lang="en-US" altLang="en-US" sz="2500"/>
              <a:t>इस उपकरण में आरोपित  प्रत्यावर्ती विभव क्षेत्र के एक अर्ध चक्र में कण द्वारा तय की दूरी,बेलन की लंबाई तथा दो क्रमागत बेलनों के बीच कि दूरी के तुल्य होनी चाहिय ।यदि </a:t>
            </a:r>
            <a:r>
              <a:rPr lang="en-US" altLang="en-US" sz="2500" i="1"/>
              <a:t> n </a:t>
            </a:r>
            <a:r>
              <a:rPr lang="en-US" altLang="en-US" sz="2500"/>
              <a:t>वें बेलन की लंबाई </a:t>
            </a:r>
            <a:r>
              <a:rPr lang="en-US" altLang="en-US" sz="2500" i="1"/>
              <a:t>Ln</a:t>
            </a:r>
            <a:r>
              <a:rPr lang="en-US" altLang="en-US" sz="2500"/>
              <a:t>,इस बेलन में  कण का वेग </a:t>
            </a:r>
            <a:r>
              <a:rPr lang="en-US" altLang="en-US" sz="2500" i="1"/>
              <a:t>Vn </a:t>
            </a:r>
            <a:r>
              <a:rPr lang="en-US" altLang="en-US" sz="2500"/>
              <a:t>व तथा दोलित्र का आवर्तकाल </a:t>
            </a:r>
            <a:r>
              <a:rPr lang="en-US" altLang="en-US" sz="2500" i="1"/>
              <a:t>Tn </a:t>
            </a:r>
            <a:r>
              <a:rPr lang="en-US" altLang="en-US" sz="2500"/>
              <a:t>हो ,तो</a:t>
            </a:r>
            <a:endParaRPr lang="en-US" sz="2500" b="1" i="1">
              <a:solidFill>
                <a:srgbClr val="660066"/>
              </a:solidFill>
            </a:endParaRPr>
          </a:p>
          <a:p>
            <a:pPr marL="0" indent="0">
              <a:lnSpc>
                <a:spcPct val="100000"/>
              </a:lnSpc>
              <a:buNone/>
            </a:pPr>
            <a:r>
              <a:rPr lang="en-US" altLang="en-US" sz="2500"/>
              <a:t>       </a:t>
            </a:r>
            <a:endParaRPr lang="en-US" sz="2500" b="1" i="1">
              <a:solidFill>
                <a:srgbClr val="660066"/>
              </a:solidFill>
            </a:endParaRPr>
          </a:p>
          <a:p>
            <a:pPr marL="0" indent="0">
              <a:lnSpc>
                <a:spcPct val="100000"/>
              </a:lnSpc>
              <a:buNone/>
            </a:pPr>
            <a:r>
              <a:rPr lang="en-US" altLang="en-US" sz="2500"/>
              <a:t>                                                             B         b      ...... (1)                        </a:t>
            </a:r>
            <a:endParaRPr lang="en-US" sz="2500" b="1" i="1">
              <a:solidFill>
                <a:srgbClr val="660066"/>
              </a:solidFill>
            </a:endParaRPr>
          </a:p>
        </p:txBody>
      </p:sp>
      <p:pic>
        <p:nvPicPr>
          <p:cNvPr id="2097153" name="Picture 2097152"/>
          <p:cNvPicPr>
            <a:picLocks/>
          </p:cNvPicPr>
          <p:nvPr/>
        </p:nvPicPr>
        <p:blipFill>
          <a:blip r:embed="rId2"/>
          <a:stretch>
            <a:fillRect/>
          </a:stretch>
        </p:blipFill>
        <p:spPr>
          <a:xfrm rot="16200645">
            <a:off x="4071144" y="3663772"/>
            <a:ext cx="1073744" cy="463713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Content Placeholder 1048596"/>
          <p:cNvSpPr>
            <a:spLocks noGrp="1"/>
          </p:cNvSpPr>
          <p:nvPr>
            <p:ph idx="1"/>
          </p:nvPr>
        </p:nvSpPr>
        <p:spPr>
          <a:xfrm rot="21581210">
            <a:off x="625831" y="322442"/>
            <a:ext cx="7885408" cy="5854527"/>
          </a:xfrm>
        </p:spPr>
        <p:txBody>
          <a:bodyPr/>
          <a:lstStyle/>
          <a:p>
            <a:pPr marL="0" indent="0">
              <a:buNone/>
            </a:pPr>
            <a:r>
              <a:rPr lang="en-US" sz="2500"/>
              <a:t>          </a:t>
            </a:r>
            <a:r>
              <a:rPr lang="en-US" altLang="en-US" sz="2500"/>
              <a:t>जंहा </a:t>
            </a:r>
            <a:r>
              <a:rPr lang="en-US" altLang="en-US" sz="2500" i="1"/>
              <a:t>f </a:t>
            </a:r>
            <a:r>
              <a:rPr lang="en-US" altLang="en-US" sz="2500"/>
              <a:t>दोलित्र की आवृत्ति है। दो क्रमागत बेलनों के बीच लगाया गया विभवान्तर का शिखर मान </a:t>
            </a:r>
            <a:r>
              <a:rPr lang="en-US" altLang="en-US" sz="2500" i="1"/>
              <a:t>V  </a:t>
            </a:r>
            <a:r>
              <a:rPr lang="en-US" altLang="en-US" sz="2500" i="0"/>
              <a:t>वो</a:t>
            </a:r>
            <a:r>
              <a:rPr lang="en-US" altLang="en-US" sz="2500"/>
              <a:t>ल्ट हो , तो दो क्रमागत बेलनों के मध्य गति करने में कण  की ऊर्जा में वृद्धि  </a:t>
            </a:r>
            <a:r>
              <a:rPr lang="en-US" altLang="en-US" sz="2500" i="1"/>
              <a:t>qV </a:t>
            </a:r>
            <a:r>
              <a:rPr lang="en-US" altLang="en-US" sz="2500"/>
              <a:t> होगी अतःबेलानो के मध्य </a:t>
            </a:r>
            <a:r>
              <a:rPr lang="en-US" altLang="en-US" sz="2500" i="1"/>
              <a:t>n</a:t>
            </a:r>
            <a:r>
              <a:rPr lang="en-US" altLang="en-US" sz="2500"/>
              <a:t> रिक्त स्थानो से गुजरने पर कण  की ऊर्जा में परिणामी वृद्धि </a:t>
            </a:r>
            <a:r>
              <a:rPr lang="en-US" altLang="en-US" sz="2500" i="1"/>
              <a:t>nqV</a:t>
            </a:r>
            <a:r>
              <a:rPr lang="en-US" altLang="en-US" sz="2500"/>
              <a:t> होगी ।                                                  </a:t>
            </a:r>
            <a:endParaRPr lang="en-US" sz="2500"/>
          </a:p>
          <a:p>
            <a:pPr marL="0" indent="0">
              <a:buNone/>
            </a:pPr>
            <a:endParaRPr lang="en-US" sz="2500"/>
          </a:p>
          <a:p>
            <a:pPr marL="0" indent="0">
              <a:buNone/>
            </a:pPr>
            <a:r>
              <a:rPr lang="en-US" altLang="en-US" sz="2500"/>
              <a:t>     </a:t>
            </a:r>
            <a:endParaRPr lang="en-US" sz="2500"/>
          </a:p>
        </p:txBody>
      </p:sp>
      <p:pic>
        <p:nvPicPr>
          <p:cNvPr id="2097154" name="Picture 2097153"/>
          <p:cNvPicPr>
            <a:picLocks/>
          </p:cNvPicPr>
          <p:nvPr/>
        </p:nvPicPr>
        <p:blipFill>
          <a:blip r:embed="rId2"/>
          <a:stretch>
            <a:fillRect/>
          </a:stretch>
        </p:blipFill>
        <p:spPr>
          <a:xfrm rot="16195291">
            <a:off x="2929593" y="227483"/>
            <a:ext cx="2889227" cy="697151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Content Placeholder 1048597"/>
          <p:cNvSpPr>
            <a:spLocks noGrp="1"/>
          </p:cNvSpPr>
          <p:nvPr>
            <p:ph idx="1"/>
          </p:nvPr>
        </p:nvSpPr>
        <p:spPr>
          <a:xfrm>
            <a:off x="628650" y="403639"/>
            <a:ext cx="7886700" cy="5520363"/>
          </a:xfrm>
        </p:spPr>
        <p:txBody>
          <a:bodyPr/>
          <a:lstStyle/>
          <a:p>
            <a:pPr marL="0" indent="0">
              <a:buNone/>
            </a:pPr>
            <a:r>
              <a:rPr lang="en-US" altLang="en-US"/>
              <a:t>इस सूत्रकी सहायता से </a:t>
            </a:r>
            <a:r>
              <a:rPr lang="en-US" altLang="en-US" i="1"/>
              <a:t>n </a:t>
            </a:r>
            <a:r>
              <a:rPr lang="en-US" altLang="en-US"/>
              <a:t> वें बेलन की लंबाई ज्ञात की जा सकती है ।जिसे यह स्पस्ट होता है कि त्वरित से अधिक ऊर्जा प्राप्त करने के लिये -</a:t>
            </a:r>
            <a:endParaRPr lang="en-US"/>
          </a:p>
          <a:p>
            <a:pPr marL="0" indent="0">
              <a:buNone/>
            </a:pPr>
            <a:r>
              <a:rPr lang="en-US" altLang="en-US"/>
              <a:t>( a) आरोपित प्रत्यावर्ती विभव का शिखर मान </a:t>
            </a:r>
            <a:r>
              <a:rPr lang="en-US" altLang="en-US" i="1"/>
              <a:t>V </a:t>
            </a:r>
            <a:r>
              <a:rPr lang="en-US" altLang="en-US"/>
              <a:t>अधिकतम होना चाहिये।</a:t>
            </a:r>
            <a:endParaRPr lang="en-US" i="1"/>
          </a:p>
          <a:p>
            <a:pPr marL="0" indent="0">
              <a:buNone/>
            </a:pPr>
            <a:r>
              <a:rPr lang="en-US" altLang="en-US"/>
              <a:t>(b) बेलनों की संख्या अधिक होनी चाहिये। </a:t>
            </a:r>
            <a:endParaRPr lang="en-US"/>
          </a:p>
          <a:p>
            <a:pPr marL="0" indent="0">
              <a:buNone/>
            </a:pPr>
            <a:r>
              <a:rPr lang="en-US" altLang="en-US"/>
              <a:t>(c)बेलनों की लम्बाई काम करने के लिएआरोपित प्रत्यावर्ती विभवान्तर की आवृत्ति अधिकतम होनी चाहिए ।</a:t>
            </a:r>
            <a:endParaRPr lang="en-US"/>
          </a:p>
          <a:p>
            <a:pPr marL="0" indent="0">
              <a:buNone/>
            </a:pPr>
            <a:r>
              <a:rPr lang="en-US" altLang="en-US"/>
              <a:t> (d)यदि त्वरित में प्रवेश करने से पूर्व ही  कण  को </a:t>
            </a:r>
            <a:r>
              <a:rPr lang="en-US" altLang="en-US" i="1"/>
              <a:t>van</a:t>
            </a:r>
            <a:r>
              <a:rPr lang="en-US" altLang="en-US"/>
              <a:t> -di-ग्राफ जनित्र अथवा अन्य किसी उत्पादक द्वारा त्वरित कर लिया जाए तो आधी ऊर्जा के  कण  प्राप्त किये जा सकते है।      </a:t>
            </a:r>
            <a:endParaRPr lang="en-US"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Content Placeholder 1048598"/>
          <p:cNvSpPr>
            <a:spLocks noGrp="1"/>
          </p:cNvSpPr>
          <p:nvPr>
            <p:ph idx="1"/>
          </p:nvPr>
        </p:nvSpPr>
        <p:spPr>
          <a:xfrm>
            <a:off x="628650" y="561334"/>
            <a:ext cx="7886700" cy="5300783"/>
          </a:xfrm>
        </p:spPr>
        <p:txBody>
          <a:bodyPr/>
          <a:lstStyle/>
          <a:p>
            <a:pPr marL="0" indent="0">
              <a:buNone/>
            </a:pPr>
            <a:r>
              <a:rPr lang="en-US" altLang="en-US" b="1">
                <a:solidFill>
                  <a:srgbClr val="330066"/>
                </a:solidFill>
              </a:rPr>
              <a:t>सीमाएं(Limits) :- </a:t>
            </a:r>
            <a:r>
              <a:rPr lang="en-US" altLang="en-US" b="0">
                <a:solidFill>
                  <a:srgbClr val="000000"/>
                </a:solidFill>
              </a:rPr>
              <a:t> </a:t>
            </a:r>
            <a:endParaRPr lang="en-US"/>
          </a:p>
          <a:p>
            <a:pPr marL="0" indent="0">
              <a:buNone/>
            </a:pPr>
            <a:r>
              <a:rPr lang="en-US" altLang="en-US" b="0">
                <a:solidFill>
                  <a:srgbClr val="000000"/>
                </a:solidFill>
              </a:rPr>
              <a:t>                            इसमें क्रमागत बेलनों की लंबाईमें वृद्धि होती हैI अतः बेलनों की संख्या में असीमित वृद्धि नहीं की जा सकती है I इस प्रकार इस त्वरित्र द्वारा केवल एक सीमा तक (350 MeV) कणों की उर्जा बढ़ायी जा सकी है।</a:t>
            </a:r>
            <a:endParaRPr lang="en-US"/>
          </a:p>
          <a:p>
            <a:pPr marL="0" indent="0">
              <a:buNone/>
            </a:pPr>
            <a:endParaRPr lang="en-US"/>
          </a:p>
          <a:p>
            <a:pPr marL="0" indent="0">
              <a:buNone/>
            </a:pPr>
            <a:endParaRPr lang="en-US"/>
          </a:p>
          <a:p>
            <a:pPr marL="0" indent="0" algn="ctr">
              <a:buNone/>
            </a:pPr>
            <a:r>
              <a:rPr lang="en-US"/>
              <a:t>               </a:t>
            </a:r>
          </a:p>
          <a:p>
            <a:pPr marL="0" indent="0" algn="ctr">
              <a:buNone/>
            </a:pPr>
            <a:endParaRPr lang="en-US"/>
          </a:p>
          <a:p>
            <a:pPr marL="0" indent="0" algn="ctr">
              <a:buNone/>
            </a:pPr>
            <a:r>
              <a:rPr lang="en-US"/>
              <a:t>....... </a:t>
            </a:r>
            <a:r>
              <a:rPr lang="en-US" altLang="en-US"/>
              <a:t>⭐⭐.......</a:t>
            </a:r>
            <a:r>
              <a:rPr lang="en-US" altLang="en-US" b="0">
                <a:solidFill>
                  <a:srgbClr val="000000"/>
                </a:solidFill>
              </a:rPr>
              <a:t> </a:t>
            </a:r>
            <a:r>
              <a:rPr lang="en-US" altLang="en-US"/>
              <a:t>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ctrTitle"/>
          </p:nvPr>
        </p:nvSpPr>
        <p:spPr>
          <a:xfrm>
            <a:off x="685800" y="1921350"/>
            <a:ext cx="7772400" cy="2387600"/>
          </a:xfrm>
        </p:spPr>
        <p:txBody>
          <a:bodyPr anchor="b" anchorCtr="1"/>
          <a:lstStyle/>
          <a:p>
            <a:r>
              <a:rPr lang="en-US"/>
              <a:t>Thank you... </a:t>
            </a:r>
            <a:r>
              <a:rPr lang="en-US" altLang="en-US"/>
              <a:t>🙏🙏</a:t>
            </a:r>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714</Words>
  <Application>WPS Office</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त्वरित्र(Accelerators)</vt:lpstr>
      <vt:lpstr>Slide 3</vt:lpstr>
      <vt:lpstr>Slide 4</vt:lpstr>
      <vt:lpstr>Slide 5</vt:lpstr>
      <vt:lpstr>Slide 6</vt:lpstr>
      <vt:lpstr>Slide 7</vt:lpstr>
      <vt:lpstr>Slide 8</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Micromax Q440</dc:creator>
  <cp:lastModifiedBy>GOVT.NAVEEN CO.GURUR</cp:lastModifiedBy>
  <cp:revision>1</cp:revision>
  <dcterms:created xsi:type="dcterms:W3CDTF">2015-05-10T13:30:45Z</dcterms:created>
  <dcterms:modified xsi:type="dcterms:W3CDTF">2021-11-30T06:15:40Z</dcterms:modified>
</cp:coreProperties>
</file>